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14" d="100"/>
          <a:sy n="114" d="100"/>
        </p:scale>
        <p:origin x="156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DA5DA8-C1DE-4B47-A573-434AF6A573A6}" type="doc">
      <dgm:prSet loTypeId="urn:microsoft.com/office/officeart/2005/8/layout/cycle3" loCatId="cycle" qsTypeId="urn:microsoft.com/office/officeart/2005/8/quickstyle/3d4" qsCatId="3D" csTypeId="urn:microsoft.com/office/officeart/2005/8/colors/accent0_1" csCatId="mainScheme" phldr="1"/>
      <dgm:spPr/>
      <dgm:t>
        <a:bodyPr/>
        <a:lstStyle/>
        <a:p>
          <a:endParaRPr lang="de-DE"/>
        </a:p>
      </dgm:t>
    </dgm:pt>
    <dgm:pt modelId="{9D07E2CA-73CC-46D2-8913-CCEB71C14744}">
      <dgm:prSet phldrT="[Text]" custT="1"/>
      <dgm:spPr/>
      <dgm:t>
        <a:bodyPr/>
        <a:lstStyle/>
        <a:p>
          <a:endParaRPr lang="de-DE" sz="2400" b="0" i="1" dirty="0">
            <a:latin typeface="Cambria Math" panose="02040503050406030204" pitchFamily="18" charset="0"/>
            <a:ea typeface="CMU Sans Serif" panose="02000603000000000000" pitchFamily="2" charset="0"/>
            <a:cs typeface="CMU Sans Serif" panose="02000603000000000000" pitchFamily="2" charset="0"/>
          </a:endParaRPr>
        </a:p>
      </dgm:t>
    </dgm:pt>
    <dgm:pt modelId="{6138AA77-09C7-4B6C-80A5-54AF6151FDEF}" type="parTrans" cxnId="{8EBC715C-8E3A-4A14-82DD-7495D5688AD4}">
      <dgm:prSet/>
      <dgm:spPr/>
      <dgm:t>
        <a:bodyPr/>
        <a:lstStyle/>
        <a:p>
          <a:endParaRPr lang="de-DE"/>
        </a:p>
      </dgm:t>
    </dgm:pt>
    <dgm:pt modelId="{CEB44B63-DD1C-48F8-8D3F-D55A68F17619}" type="sibTrans" cxnId="{8EBC715C-8E3A-4A14-82DD-7495D5688AD4}">
      <dgm:prSet/>
      <dgm:spPr>
        <a:solidFill>
          <a:schemeClr val="bg1">
            <a:lumMod val="75000"/>
          </a:schemeClr>
        </a:solidFill>
      </dgm:spPr>
      <dgm:t>
        <a:bodyPr/>
        <a:lstStyle/>
        <a:p>
          <a:endParaRPr lang="de-DE">
            <a:latin typeface="CMU Sans Serif" panose="02000603000000000000" pitchFamily="2" charset="0"/>
            <a:ea typeface="CMU Sans Serif" panose="02000603000000000000" pitchFamily="2" charset="0"/>
            <a:cs typeface="CMU Sans Serif" panose="02000603000000000000" pitchFamily="2" charset="0"/>
          </a:endParaRPr>
        </a:p>
      </dgm:t>
    </dgm:pt>
    <dgm:pt modelId="{E5107415-A14A-4355-BDB3-06556981813C}">
      <dgm:prSet phldrT="[Text]" custT="1"/>
      <dgm:spPr/>
      <dgm:t>
        <a:bodyPr/>
        <a:lstStyle/>
        <a:p>
          <a:endParaRPr lang="de-DE" sz="2400" dirty="0">
            <a:latin typeface="CMU Sans Serif" panose="02000603000000000000" pitchFamily="2" charset="0"/>
            <a:ea typeface="CMU Sans Serif" panose="02000603000000000000" pitchFamily="2" charset="0"/>
            <a:cs typeface="CMU Sans Serif" panose="02000603000000000000" pitchFamily="2" charset="0"/>
          </a:endParaRPr>
        </a:p>
      </dgm:t>
    </dgm:pt>
    <dgm:pt modelId="{B0A755BD-7099-4FBE-A9D7-B8BF058E021A}" type="parTrans" cxnId="{7A72023C-7E44-4561-A0B3-7A9C916010C2}">
      <dgm:prSet/>
      <dgm:spPr/>
      <dgm:t>
        <a:bodyPr/>
        <a:lstStyle/>
        <a:p>
          <a:endParaRPr lang="de-DE"/>
        </a:p>
      </dgm:t>
    </dgm:pt>
    <dgm:pt modelId="{CBD6E0C6-3395-4BDC-A6D3-69798BFF6D9B}" type="sibTrans" cxnId="{7A72023C-7E44-4561-A0B3-7A9C916010C2}">
      <dgm:prSet/>
      <dgm:spPr/>
      <dgm:t>
        <a:bodyPr/>
        <a:lstStyle/>
        <a:p>
          <a:endParaRPr lang="de-DE"/>
        </a:p>
      </dgm:t>
    </dgm:pt>
    <dgm:pt modelId="{BA6E61D8-E521-4036-8FEF-2F3E03A64819}">
      <dgm:prSet phldrT="[Text]" custT="1"/>
      <dgm:spPr/>
      <dgm:t>
        <a:bodyPr/>
        <a:lstStyle/>
        <a:p>
          <a:endParaRPr lang="de-DE" sz="2400" dirty="0">
            <a:latin typeface="CMU Sans Serif" panose="02000603000000000000" pitchFamily="2" charset="0"/>
            <a:ea typeface="CMU Sans Serif" panose="02000603000000000000" pitchFamily="2" charset="0"/>
            <a:cs typeface="CMU Sans Serif" panose="02000603000000000000" pitchFamily="2" charset="0"/>
          </a:endParaRPr>
        </a:p>
      </dgm:t>
    </dgm:pt>
    <dgm:pt modelId="{F3ED7530-ED24-4A2C-9744-88E9834A1938}" type="parTrans" cxnId="{1CBE22F0-137A-4B57-A9BD-8F131C3D16D5}">
      <dgm:prSet/>
      <dgm:spPr/>
      <dgm:t>
        <a:bodyPr/>
        <a:lstStyle/>
        <a:p>
          <a:endParaRPr lang="de-DE"/>
        </a:p>
      </dgm:t>
    </dgm:pt>
    <dgm:pt modelId="{CCCAEAEF-EFAF-4FA1-8BC2-F1554CCA1ED7}" type="sibTrans" cxnId="{1CBE22F0-137A-4B57-A9BD-8F131C3D16D5}">
      <dgm:prSet/>
      <dgm:spPr/>
      <dgm:t>
        <a:bodyPr/>
        <a:lstStyle/>
        <a:p>
          <a:endParaRPr lang="de-DE"/>
        </a:p>
      </dgm:t>
    </dgm:pt>
    <dgm:pt modelId="{E916798F-4260-48F3-A742-73666B2F20E0}">
      <dgm:prSet phldrT="[Text]" custT="1"/>
      <dgm:spPr/>
      <dgm:t>
        <a:bodyPr/>
        <a:lstStyle/>
        <a:p>
          <a:endParaRPr lang="de-DE" sz="2400" dirty="0">
            <a:latin typeface="CMU Sans Serif" panose="02000603000000000000" pitchFamily="2" charset="0"/>
            <a:ea typeface="CMU Sans Serif" panose="02000603000000000000" pitchFamily="2" charset="0"/>
            <a:cs typeface="CMU Sans Serif" panose="02000603000000000000" pitchFamily="2" charset="0"/>
          </a:endParaRPr>
        </a:p>
      </dgm:t>
    </dgm:pt>
    <dgm:pt modelId="{5D814DB7-1901-48A2-80BC-5C9552616933}" type="parTrans" cxnId="{2EBB943A-656E-4B7E-BB93-E8C260F9407A}">
      <dgm:prSet/>
      <dgm:spPr/>
      <dgm:t>
        <a:bodyPr/>
        <a:lstStyle/>
        <a:p>
          <a:endParaRPr lang="de-DE"/>
        </a:p>
      </dgm:t>
    </dgm:pt>
    <dgm:pt modelId="{AFB116A6-C092-429A-B384-536AD582B943}" type="sibTrans" cxnId="{2EBB943A-656E-4B7E-BB93-E8C260F9407A}">
      <dgm:prSet/>
      <dgm:spPr/>
      <dgm:t>
        <a:bodyPr/>
        <a:lstStyle/>
        <a:p>
          <a:endParaRPr lang="de-DE"/>
        </a:p>
      </dgm:t>
    </dgm:pt>
    <dgm:pt modelId="{49C83354-17C2-40D1-9E1F-0B49A26463DA}" type="pres">
      <dgm:prSet presAssocID="{8CDA5DA8-C1DE-4B47-A573-434AF6A573A6}" presName="Name0" presStyleCnt="0">
        <dgm:presLayoutVars>
          <dgm:dir/>
          <dgm:resizeHandles val="exact"/>
        </dgm:presLayoutVars>
      </dgm:prSet>
      <dgm:spPr/>
    </dgm:pt>
    <dgm:pt modelId="{140257C5-AC63-4045-BA4B-E6951DBF146C}" type="pres">
      <dgm:prSet presAssocID="{8CDA5DA8-C1DE-4B47-A573-434AF6A573A6}" presName="cycle" presStyleCnt="0"/>
      <dgm:spPr/>
    </dgm:pt>
    <dgm:pt modelId="{77843D49-51CF-4105-BA42-A13A00D6D31C}" type="pres">
      <dgm:prSet presAssocID="{9D07E2CA-73CC-46D2-8913-CCEB71C14744}" presName="nodeFirstNode" presStyleLbl="node1" presStyleIdx="0" presStyleCnt="4" custScaleY="70555">
        <dgm:presLayoutVars>
          <dgm:bulletEnabled val="1"/>
        </dgm:presLayoutVars>
      </dgm:prSet>
      <dgm:spPr/>
    </dgm:pt>
    <dgm:pt modelId="{1460D2E5-AC5E-4FBE-B127-01D5DAFE5B95}" type="pres">
      <dgm:prSet presAssocID="{CEB44B63-DD1C-48F8-8D3F-D55A68F17619}" presName="sibTransFirstNode" presStyleLbl="bgShp" presStyleIdx="0" presStyleCnt="1"/>
      <dgm:spPr/>
    </dgm:pt>
    <dgm:pt modelId="{F4FE1ACD-53BB-41F4-8674-A087CF9FEE20}" type="pres">
      <dgm:prSet presAssocID="{E5107415-A14A-4355-BDB3-06556981813C}" presName="nodeFollowingNodes" presStyleLbl="node1" presStyleIdx="1" presStyleCnt="4" custScaleY="59402">
        <dgm:presLayoutVars>
          <dgm:bulletEnabled val="1"/>
        </dgm:presLayoutVars>
      </dgm:prSet>
      <dgm:spPr/>
    </dgm:pt>
    <dgm:pt modelId="{D46C729B-4CEB-4CF0-A8EC-B9C89A295466}" type="pres">
      <dgm:prSet presAssocID="{BA6E61D8-E521-4036-8FEF-2F3E03A64819}" presName="nodeFollowingNodes" presStyleLbl="node1" presStyleIdx="2" presStyleCnt="4" custScaleY="105693" custRadScaleRad="111399">
        <dgm:presLayoutVars>
          <dgm:bulletEnabled val="1"/>
        </dgm:presLayoutVars>
      </dgm:prSet>
      <dgm:spPr/>
    </dgm:pt>
    <dgm:pt modelId="{ECCA9663-D655-4E1E-8CEA-BD61AF878290}" type="pres">
      <dgm:prSet presAssocID="{E916798F-4260-48F3-A742-73666B2F20E0}" presName="nodeFollowingNodes" presStyleLbl="node1" presStyleIdx="3" presStyleCnt="4" custScaleX="116393" custScaleY="128851" custRadScaleRad="125737" custRadScaleInc="2869">
        <dgm:presLayoutVars>
          <dgm:bulletEnabled val="1"/>
        </dgm:presLayoutVars>
      </dgm:prSet>
      <dgm:spPr/>
    </dgm:pt>
  </dgm:ptLst>
  <dgm:cxnLst>
    <dgm:cxn modelId="{2EBB943A-656E-4B7E-BB93-E8C260F9407A}" srcId="{8CDA5DA8-C1DE-4B47-A573-434AF6A573A6}" destId="{E916798F-4260-48F3-A742-73666B2F20E0}" srcOrd="3" destOrd="0" parTransId="{5D814DB7-1901-48A2-80BC-5C9552616933}" sibTransId="{AFB116A6-C092-429A-B384-536AD582B943}"/>
    <dgm:cxn modelId="{7A72023C-7E44-4561-A0B3-7A9C916010C2}" srcId="{8CDA5DA8-C1DE-4B47-A573-434AF6A573A6}" destId="{E5107415-A14A-4355-BDB3-06556981813C}" srcOrd="1" destOrd="0" parTransId="{B0A755BD-7099-4FBE-A9D7-B8BF058E021A}" sibTransId="{CBD6E0C6-3395-4BDC-A6D3-69798BFF6D9B}"/>
    <dgm:cxn modelId="{DA58713F-C54C-4D13-B3E7-834888AA8C5A}" type="presOf" srcId="{8CDA5DA8-C1DE-4B47-A573-434AF6A573A6}" destId="{49C83354-17C2-40D1-9E1F-0B49A26463DA}" srcOrd="0" destOrd="0" presId="urn:microsoft.com/office/officeart/2005/8/layout/cycle3"/>
    <dgm:cxn modelId="{8EBC715C-8E3A-4A14-82DD-7495D5688AD4}" srcId="{8CDA5DA8-C1DE-4B47-A573-434AF6A573A6}" destId="{9D07E2CA-73CC-46D2-8913-CCEB71C14744}" srcOrd="0" destOrd="0" parTransId="{6138AA77-09C7-4B6C-80A5-54AF6151FDEF}" sibTransId="{CEB44B63-DD1C-48F8-8D3F-D55A68F17619}"/>
    <dgm:cxn modelId="{43661043-9BE9-4B35-9693-6C0DBAC68B01}" type="presOf" srcId="{E916798F-4260-48F3-A742-73666B2F20E0}" destId="{ECCA9663-D655-4E1E-8CEA-BD61AF878290}" srcOrd="0" destOrd="0" presId="urn:microsoft.com/office/officeart/2005/8/layout/cycle3"/>
    <dgm:cxn modelId="{DC659663-60CB-4FD3-ADA5-7C8FEB49A76A}" type="presOf" srcId="{CEB44B63-DD1C-48F8-8D3F-D55A68F17619}" destId="{1460D2E5-AC5E-4FBE-B127-01D5DAFE5B95}" srcOrd="0" destOrd="0" presId="urn:microsoft.com/office/officeart/2005/8/layout/cycle3"/>
    <dgm:cxn modelId="{39B727C6-3933-42CA-9B5D-F56C3AC8BD7A}" type="presOf" srcId="{9D07E2CA-73CC-46D2-8913-CCEB71C14744}" destId="{77843D49-51CF-4105-BA42-A13A00D6D31C}" srcOrd="0" destOrd="0" presId="urn:microsoft.com/office/officeart/2005/8/layout/cycle3"/>
    <dgm:cxn modelId="{6851BBC9-A756-4975-B7B2-5FE2EAFD1B7B}" type="presOf" srcId="{BA6E61D8-E521-4036-8FEF-2F3E03A64819}" destId="{D46C729B-4CEB-4CF0-A8EC-B9C89A295466}" srcOrd="0" destOrd="0" presId="urn:microsoft.com/office/officeart/2005/8/layout/cycle3"/>
    <dgm:cxn modelId="{4D2CB0DF-44ED-4449-A985-9060A15D52C9}" type="presOf" srcId="{E5107415-A14A-4355-BDB3-06556981813C}" destId="{F4FE1ACD-53BB-41F4-8674-A087CF9FEE20}" srcOrd="0" destOrd="0" presId="urn:microsoft.com/office/officeart/2005/8/layout/cycle3"/>
    <dgm:cxn modelId="{1CBE22F0-137A-4B57-A9BD-8F131C3D16D5}" srcId="{8CDA5DA8-C1DE-4B47-A573-434AF6A573A6}" destId="{BA6E61D8-E521-4036-8FEF-2F3E03A64819}" srcOrd="2" destOrd="0" parTransId="{F3ED7530-ED24-4A2C-9744-88E9834A1938}" sibTransId="{CCCAEAEF-EFAF-4FA1-8BC2-F1554CCA1ED7}"/>
    <dgm:cxn modelId="{4F44C6A7-C96E-4AE4-A166-BB3D256BFAAC}" type="presParOf" srcId="{49C83354-17C2-40D1-9E1F-0B49A26463DA}" destId="{140257C5-AC63-4045-BA4B-E6951DBF146C}" srcOrd="0" destOrd="0" presId="urn:microsoft.com/office/officeart/2005/8/layout/cycle3"/>
    <dgm:cxn modelId="{D68EF3A5-9DBF-47A7-BBE8-CBD63557B02A}" type="presParOf" srcId="{140257C5-AC63-4045-BA4B-E6951DBF146C}" destId="{77843D49-51CF-4105-BA42-A13A00D6D31C}" srcOrd="0" destOrd="0" presId="urn:microsoft.com/office/officeart/2005/8/layout/cycle3"/>
    <dgm:cxn modelId="{95B66DCE-A5B7-4DB2-8BED-5C8B2B6EF546}" type="presParOf" srcId="{140257C5-AC63-4045-BA4B-E6951DBF146C}" destId="{1460D2E5-AC5E-4FBE-B127-01D5DAFE5B95}" srcOrd="1" destOrd="0" presId="urn:microsoft.com/office/officeart/2005/8/layout/cycle3"/>
    <dgm:cxn modelId="{A01031E3-EC07-4D5B-9563-BA0F98A1A15C}" type="presParOf" srcId="{140257C5-AC63-4045-BA4B-E6951DBF146C}" destId="{F4FE1ACD-53BB-41F4-8674-A087CF9FEE20}" srcOrd="2" destOrd="0" presId="urn:microsoft.com/office/officeart/2005/8/layout/cycle3"/>
    <dgm:cxn modelId="{2704ED92-ECB8-48BC-B2AA-43F0136520D1}" type="presParOf" srcId="{140257C5-AC63-4045-BA4B-E6951DBF146C}" destId="{D46C729B-4CEB-4CF0-A8EC-B9C89A295466}" srcOrd="3" destOrd="0" presId="urn:microsoft.com/office/officeart/2005/8/layout/cycle3"/>
    <dgm:cxn modelId="{B56BA9FA-A4E9-4A4D-A5BA-697ABDA07602}" type="presParOf" srcId="{140257C5-AC63-4045-BA4B-E6951DBF146C}" destId="{ECCA9663-D655-4E1E-8CEA-BD61AF878290}" srcOrd="4" destOrd="0" presId="urn:microsoft.com/office/officeart/2005/8/layout/cycle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60D2E5-AC5E-4FBE-B127-01D5DAFE5B95}">
      <dsp:nvSpPr>
        <dsp:cNvPr id="0" name=""/>
        <dsp:cNvSpPr/>
      </dsp:nvSpPr>
      <dsp:spPr>
        <a:xfrm>
          <a:off x="1345177" y="-216642"/>
          <a:ext cx="4373586" cy="4373586"/>
        </a:xfrm>
        <a:prstGeom prst="circularArrow">
          <a:avLst>
            <a:gd name="adj1" fmla="val 4668"/>
            <a:gd name="adj2" fmla="val 272909"/>
            <a:gd name="adj3" fmla="val 12952142"/>
            <a:gd name="adj4" fmla="val 17949044"/>
            <a:gd name="adj5" fmla="val 4847"/>
          </a:avLst>
        </a:prstGeom>
        <a:solidFill>
          <a:schemeClr val="bg1">
            <a:lumMod val="75000"/>
          </a:schemeClr>
        </a:solidFill>
        <a:ln>
          <a:noFill/>
        </a:ln>
        <a:effectLst/>
        <a:scene3d>
          <a:camera prst="orthographicFront"/>
          <a:lightRig rig="chilly" dir="t"/>
        </a:scene3d>
        <a:sp3d z="-12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77843D49-51CF-4105-BA42-A13A00D6D31C}">
      <dsp:nvSpPr>
        <dsp:cNvPr id="0" name=""/>
        <dsp:cNvSpPr/>
      </dsp:nvSpPr>
      <dsp:spPr>
        <a:xfrm>
          <a:off x="2120745" y="85311"/>
          <a:ext cx="2822450" cy="995690"/>
        </a:xfrm>
        <a:prstGeom prst="round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endParaRPr lang="de-DE" sz="2400" b="0" i="1" kern="1200" dirty="0">
            <a:latin typeface="Cambria Math" panose="02040503050406030204" pitchFamily="18" charset="0"/>
            <a:ea typeface="CMU Sans Serif" panose="02000603000000000000" pitchFamily="2" charset="0"/>
            <a:cs typeface="CMU Sans Serif" panose="02000603000000000000" pitchFamily="2" charset="0"/>
          </a:endParaRPr>
        </a:p>
      </dsp:txBody>
      <dsp:txXfrm>
        <a:off x="2169351" y="133917"/>
        <a:ext cx="2725238" cy="898478"/>
      </dsp:txXfrm>
    </dsp:sp>
    <dsp:sp modelId="{F4FE1ACD-53BB-41F4-8674-A087CF9FEE20}">
      <dsp:nvSpPr>
        <dsp:cNvPr id="0" name=""/>
        <dsp:cNvSpPr/>
      </dsp:nvSpPr>
      <dsp:spPr>
        <a:xfrm>
          <a:off x="3691153" y="1734416"/>
          <a:ext cx="2822450" cy="838296"/>
        </a:xfrm>
        <a:prstGeom prst="round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endParaRPr lang="de-DE" sz="2400" kern="1200" dirty="0">
            <a:latin typeface="CMU Sans Serif" panose="02000603000000000000" pitchFamily="2" charset="0"/>
            <a:ea typeface="CMU Sans Serif" panose="02000603000000000000" pitchFamily="2" charset="0"/>
            <a:cs typeface="CMU Sans Serif" panose="02000603000000000000" pitchFamily="2" charset="0"/>
          </a:endParaRPr>
        </a:p>
      </dsp:txBody>
      <dsp:txXfrm>
        <a:off x="3732075" y="1775338"/>
        <a:ext cx="2740606" cy="756452"/>
      </dsp:txXfrm>
    </dsp:sp>
    <dsp:sp modelId="{D46C729B-4CEB-4CF0-A8EC-B9C89A295466}">
      <dsp:nvSpPr>
        <dsp:cNvPr id="0" name=""/>
        <dsp:cNvSpPr/>
      </dsp:nvSpPr>
      <dsp:spPr>
        <a:xfrm>
          <a:off x="2120745" y="3063500"/>
          <a:ext cx="2822450" cy="1491566"/>
        </a:xfrm>
        <a:prstGeom prst="round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endParaRPr lang="de-DE" sz="2400" kern="1200" dirty="0">
            <a:latin typeface="CMU Sans Serif" panose="02000603000000000000" pitchFamily="2" charset="0"/>
            <a:ea typeface="CMU Sans Serif" panose="02000603000000000000" pitchFamily="2" charset="0"/>
            <a:cs typeface="CMU Sans Serif" panose="02000603000000000000" pitchFamily="2" charset="0"/>
          </a:endParaRPr>
        </a:p>
      </dsp:txBody>
      <dsp:txXfrm>
        <a:off x="2193557" y="3136312"/>
        <a:ext cx="2676826" cy="1345942"/>
      </dsp:txXfrm>
    </dsp:sp>
    <dsp:sp modelId="{ECCA9663-D655-4E1E-8CEA-BD61AF878290}">
      <dsp:nvSpPr>
        <dsp:cNvPr id="0" name=""/>
        <dsp:cNvSpPr/>
      </dsp:nvSpPr>
      <dsp:spPr>
        <a:xfrm>
          <a:off x="0" y="1173201"/>
          <a:ext cx="3285135" cy="1818378"/>
        </a:xfrm>
        <a:prstGeom prst="roundRect">
          <a:avLst/>
        </a:prstGeom>
        <a:solidFill>
          <a:schemeClr val="l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endParaRPr lang="de-DE" sz="2400" kern="1200" dirty="0">
            <a:latin typeface="CMU Sans Serif" panose="02000603000000000000" pitchFamily="2" charset="0"/>
            <a:ea typeface="CMU Sans Serif" panose="02000603000000000000" pitchFamily="2" charset="0"/>
            <a:cs typeface="CMU Sans Serif" panose="02000603000000000000" pitchFamily="2" charset="0"/>
          </a:endParaRPr>
        </a:p>
      </dsp:txBody>
      <dsp:txXfrm>
        <a:off x="88766" y="1261967"/>
        <a:ext cx="3107603" cy="1640846"/>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2.jpg>
</file>

<file path=ppt/media/image2.png>
</file>

<file path=ppt/media/image3.jpg>
</file>

<file path=ppt/media/image4.jpg>
</file>

<file path=ppt/media/image5.png>
</file>

<file path=ppt/media/image6.jpg>
</file>

<file path=ppt/media/image6.pn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de-DE"/>
              <a:t>Mastertitelformat bearbeiten</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DD2F2772-8518-4E20-9CD8-3485CFC5912B}" type="datetimeFigureOut">
              <a:rPr lang="de-DE" smtClean="0"/>
              <a:t>08.10.2021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32576732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DD2F2772-8518-4E20-9CD8-3485CFC5912B}" type="datetimeFigureOut">
              <a:rPr lang="de-DE" smtClean="0"/>
              <a:t>08.10.2021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2558203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DD2F2772-8518-4E20-9CD8-3485CFC5912B}" type="datetimeFigureOut">
              <a:rPr lang="de-DE" smtClean="0"/>
              <a:t>08.10.2021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610455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DD2F2772-8518-4E20-9CD8-3485CFC5912B}" type="datetimeFigureOut">
              <a:rPr lang="de-DE" smtClean="0"/>
              <a:t>08.10.2021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2895096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de-DE"/>
              <a:t>Mastertitelformat bearbeiten</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DD2F2772-8518-4E20-9CD8-3485CFC5912B}" type="datetimeFigureOut">
              <a:rPr lang="de-DE" smtClean="0"/>
              <a:t>08.10.2021</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11209855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DD2F2772-8518-4E20-9CD8-3485CFC5912B}" type="datetimeFigureOut">
              <a:rPr lang="de-DE" smtClean="0"/>
              <a:t>08.10.2021</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2298763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de-DE"/>
              <a:t>Mastertitelformat bearbeiten</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29842" y="2505075"/>
            <a:ext cx="3868340"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4629150" y="2505075"/>
            <a:ext cx="3887391"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DD2F2772-8518-4E20-9CD8-3485CFC5912B}" type="datetimeFigureOut">
              <a:rPr lang="de-DE" smtClean="0"/>
              <a:t>08.10.2021</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4010499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DD2F2772-8518-4E20-9CD8-3485CFC5912B}" type="datetimeFigureOut">
              <a:rPr lang="de-DE" smtClean="0"/>
              <a:t>08.10.2021</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500578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2F2772-8518-4E20-9CD8-3485CFC5912B}" type="datetimeFigureOut">
              <a:rPr lang="de-DE" smtClean="0"/>
              <a:t>08.10.2021</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11176566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de-DE"/>
              <a:t>Mastertitelformat bearbeiten</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DD2F2772-8518-4E20-9CD8-3485CFC5912B}" type="datetimeFigureOut">
              <a:rPr lang="de-DE" smtClean="0"/>
              <a:t>08.10.2021</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101990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de-DE"/>
              <a:t>Mastertitelformat bearbeiten</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DD2F2772-8518-4E20-9CD8-3485CFC5912B}" type="datetimeFigureOut">
              <a:rPr lang="de-DE" smtClean="0"/>
              <a:t>08.10.2021</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9F0364E-8C1F-4F84-A1DB-944AA8963093}" type="slidenum">
              <a:rPr lang="de-DE" smtClean="0"/>
              <a:t>‹Nr.›</a:t>
            </a:fld>
            <a:endParaRPr lang="de-DE"/>
          </a:p>
        </p:txBody>
      </p:sp>
    </p:spTree>
    <p:extLst>
      <p:ext uri="{BB962C8B-B14F-4D97-AF65-F5344CB8AC3E}">
        <p14:creationId xmlns:p14="http://schemas.microsoft.com/office/powerpoint/2010/main" val="16514781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2F2772-8518-4E20-9CD8-3485CFC5912B}" type="datetimeFigureOut">
              <a:rPr lang="de-DE" smtClean="0"/>
              <a:t>08.10.2021</a:t>
            </a:fld>
            <a:endParaRPr lang="de-DE"/>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F0364E-8C1F-4F84-A1DB-944AA8963093}" type="slidenum">
              <a:rPr lang="de-DE" smtClean="0"/>
              <a:t>‹Nr.›</a:t>
            </a:fld>
            <a:endParaRPr lang="de-DE"/>
          </a:p>
        </p:txBody>
      </p:sp>
    </p:spTree>
    <p:extLst>
      <p:ext uri="{BB962C8B-B14F-4D97-AF65-F5344CB8AC3E}">
        <p14:creationId xmlns:p14="http://schemas.microsoft.com/office/powerpoint/2010/main" val="25653169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5.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6.png"/><Relationship Id="rId2" Type="http://schemas.openxmlformats.org/officeDocument/2006/relationships/image" Target="../media/image1.jpg"/><Relationship Id="rId16"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image" Target="../media/image4.jpg"/><Relationship Id="rId5" Type="http://schemas.openxmlformats.org/officeDocument/2006/relationships/diagramQuickStyle" Target="../diagrams/quickStyle1.xml"/><Relationship Id="rId15" Type="http://schemas.openxmlformats.org/officeDocument/2006/relationships/image" Target="../media/image7.jpg"/><Relationship Id="rId10" Type="http://schemas.openxmlformats.org/officeDocument/2006/relationships/image" Target="../media/image3.jpg"/><Relationship Id="rId4" Type="http://schemas.openxmlformats.org/officeDocument/2006/relationships/diagramLayout" Target="../diagrams/layout1.xml"/><Relationship Id="rId9" Type="http://schemas.openxmlformats.org/officeDocument/2006/relationships/image" Target="../media/image2.jpg"/><Relationship Id="rId1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descr="Ein Bild, das Altar enthält.&#10;&#10;Automatisch generierte Beschreibung">
            <a:extLst>
              <a:ext uri="{FF2B5EF4-FFF2-40B4-BE49-F238E27FC236}">
                <a16:creationId xmlns:a16="http://schemas.microsoft.com/office/drawing/2014/main" id="{4D983321-1022-4A6F-8937-6E2F27B4D3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082" y="409682"/>
            <a:ext cx="8475835" cy="6038635"/>
          </a:xfrm>
          <a:prstGeom prst="rect">
            <a:avLst/>
          </a:prstGeom>
          <a:ln>
            <a:noFill/>
          </a:ln>
          <a:effectLst>
            <a:softEdge rad="112500"/>
          </a:effectLst>
        </p:spPr>
      </p:pic>
      <p:sp>
        <p:nvSpPr>
          <p:cNvPr id="6" name="Rechteck 5">
            <a:extLst>
              <a:ext uri="{FF2B5EF4-FFF2-40B4-BE49-F238E27FC236}">
                <a16:creationId xmlns:a16="http://schemas.microsoft.com/office/drawing/2014/main" id="{FD2F2338-FE27-4F69-B668-45E11E4447C0}"/>
              </a:ext>
            </a:extLst>
          </p:cNvPr>
          <p:cNvSpPr/>
          <p:nvPr/>
        </p:nvSpPr>
        <p:spPr>
          <a:xfrm>
            <a:off x="0" y="0"/>
            <a:ext cx="9144000" cy="6858000"/>
          </a:xfrm>
          <a:prstGeom prst="rect">
            <a:avLst/>
          </a:prstGeom>
          <a:solidFill>
            <a:schemeClr val="bg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graphicFrame>
        <p:nvGraphicFramePr>
          <p:cNvPr id="2" name="Diagramm 1">
            <a:extLst>
              <a:ext uri="{FF2B5EF4-FFF2-40B4-BE49-F238E27FC236}">
                <a16:creationId xmlns:a16="http://schemas.microsoft.com/office/drawing/2014/main" id="{9D08BB4B-B7D1-441D-924F-AD14E45F666D}"/>
              </a:ext>
            </a:extLst>
          </p:cNvPr>
          <p:cNvGraphicFramePr/>
          <p:nvPr>
            <p:extLst>
              <p:ext uri="{D42A27DB-BD31-4B8C-83A1-F6EECF244321}">
                <p14:modId xmlns:p14="http://schemas.microsoft.com/office/powerpoint/2010/main" val="4256078252"/>
              </p:ext>
            </p:extLst>
          </p:nvPr>
        </p:nvGraphicFramePr>
        <p:xfrm>
          <a:off x="1155700" y="1701799"/>
          <a:ext cx="6832600" cy="45550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mc:AlternateContent xmlns:mc="http://schemas.openxmlformats.org/markup-compatibility/2006" xmlns:a14="http://schemas.microsoft.com/office/drawing/2010/main">
        <mc:Choice Requires="a14">
          <p:sp>
            <p:nvSpPr>
              <p:cNvPr id="11" name="Textfeld 10">
                <a:extLst>
                  <a:ext uri="{FF2B5EF4-FFF2-40B4-BE49-F238E27FC236}">
                    <a16:creationId xmlns:a16="http://schemas.microsoft.com/office/drawing/2014/main" id="{0854DB5B-556F-4DC2-AD8C-F1584459651C}"/>
                  </a:ext>
                </a:extLst>
              </p:cNvPr>
              <p:cNvSpPr txBox="1"/>
              <p:nvPr/>
            </p:nvSpPr>
            <p:spPr>
              <a:xfrm>
                <a:off x="5067226" y="3460574"/>
                <a:ext cx="2276777" cy="40331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de-DE" sz="1400" b="0" i="1" smtClean="0">
                          <a:latin typeface="Cambria Math" panose="02040503050406030204" pitchFamily="18" charset="0"/>
                        </a:rPr>
                        <m:t>𝑥</m:t>
                      </m:r>
                      <m:d>
                        <m:dPr>
                          <m:ctrlPr>
                            <a:rPr lang="de-DE" sz="1400" b="0" i="1" smtClean="0">
                              <a:latin typeface="Cambria Math" panose="02040503050406030204" pitchFamily="18" charset="0"/>
                            </a:rPr>
                          </m:ctrlPr>
                        </m:dPr>
                        <m:e>
                          <m:r>
                            <a:rPr lang="de-DE" sz="1400" b="0" i="1" smtClean="0">
                              <a:latin typeface="Cambria Math" panose="02040503050406030204" pitchFamily="18" charset="0"/>
                            </a:rPr>
                            <m:t>𝑡</m:t>
                          </m:r>
                        </m:e>
                      </m:d>
                      <m:r>
                        <a:rPr lang="de-DE" sz="1400" b="0" i="1" smtClean="0">
                          <a:latin typeface="Cambria Math" panose="02040503050406030204" pitchFamily="18" charset="0"/>
                        </a:rPr>
                        <m:t>=</m:t>
                      </m:r>
                      <m:sSub>
                        <m:sSubPr>
                          <m:ctrlPr>
                            <a:rPr lang="de-DE" sz="1400" b="0" i="1" smtClean="0">
                              <a:latin typeface="Cambria Math" panose="02040503050406030204" pitchFamily="18" charset="0"/>
                            </a:rPr>
                          </m:ctrlPr>
                        </m:sSubPr>
                        <m:e>
                          <m:r>
                            <a:rPr lang="de-DE" sz="1400" b="0" i="1" smtClean="0">
                              <a:latin typeface="Cambria Math" panose="02040503050406030204" pitchFamily="18" charset="0"/>
                            </a:rPr>
                            <m:t>𝑥</m:t>
                          </m:r>
                        </m:e>
                        <m:sub>
                          <m:r>
                            <a:rPr lang="de-DE" sz="1400" b="0" i="1" smtClean="0">
                              <a:latin typeface="Cambria Math" panose="02040503050406030204" pitchFamily="18" charset="0"/>
                            </a:rPr>
                            <m:t>0</m:t>
                          </m:r>
                        </m:sub>
                      </m:sSub>
                      <m:r>
                        <a:rPr lang="de-DE" sz="1400" b="0" i="1" smtClean="0">
                          <a:latin typeface="Cambria Math" panose="02040503050406030204" pitchFamily="18" charset="0"/>
                        </a:rPr>
                        <m:t>+</m:t>
                      </m:r>
                      <m:sSub>
                        <m:sSubPr>
                          <m:ctrlPr>
                            <a:rPr lang="de-DE" sz="1400" b="0" i="1" smtClean="0">
                              <a:latin typeface="Cambria Math" panose="02040503050406030204" pitchFamily="18" charset="0"/>
                            </a:rPr>
                          </m:ctrlPr>
                        </m:sSubPr>
                        <m:e>
                          <m:r>
                            <a:rPr lang="de-DE" sz="1400" b="0" i="1" smtClean="0">
                              <a:latin typeface="Cambria Math" panose="02040503050406030204" pitchFamily="18" charset="0"/>
                            </a:rPr>
                            <m:t>𝑣</m:t>
                          </m:r>
                        </m:e>
                        <m:sub>
                          <m:r>
                            <a:rPr lang="de-DE" sz="1400" b="0" i="1" smtClean="0">
                              <a:latin typeface="Cambria Math" panose="02040503050406030204" pitchFamily="18" charset="0"/>
                            </a:rPr>
                            <m:t>0</m:t>
                          </m:r>
                        </m:sub>
                      </m:sSub>
                      <m:r>
                        <a:rPr lang="de-DE" sz="1400" b="0" i="1" smtClean="0">
                          <a:latin typeface="Cambria Math" panose="02040503050406030204" pitchFamily="18" charset="0"/>
                        </a:rPr>
                        <m:t>𝑡</m:t>
                      </m:r>
                      <m:r>
                        <a:rPr lang="de-DE" sz="1400" b="0" i="1" smtClean="0">
                          <a:latin typeface="Cambria Math" panose="02040503050406030204" pitchFamily="18" charset="0"/>
                        </a:rPr>
                        <m:t>+</m:t>
                      </m:r>
                      <m:f>
                        <m:fPr>
                          <m:ctrlPr>
                            <a:rPr lang="de-DE" sz="1400" b="0" i="1" smtClean="0">
                              <a:latin typeface="Cambria Math" panose="02040503050406030204" pitchFamily="18" charset="0"/>
                            </a:rPr>
                          </m:ctrlPr>
                        </m:fPr>
                        <m:num>
                          <m:r>
                            <a:rPr lang="de-DE" sz="1400" b="0" i="1" smtClean="0">
                              <a:latin typeface="Cambria Math" panose="02040503050406030204" pitchFamily="18" charset="0"/>
                            </a:rPr>
                            <m:t>1</m:t>
                          </m:r>
                        </m:num>
                        <m:den>
                          <m:r>
                            <a:rPr lang="de-DE" sz="1400" b="0" i="1" smtClean="0">
                              <a:latin typeface="Cambria Math" panose="02040503050406030204" pitchFamily="18" charset="0"/>
                            </a:rPr>
                            <m:t>2</m:t>
                          </m:r>
                        </m:den>
                      </m:f>
                      <m:sSup>
                        <m:sSupPr>
                          <m:ctrlPr>
                            <a:rPr lang="de-DE" sz="1400" b="0" i="1" smtClean="0">
                              <a:latin typeface="Cambria Math" panose="02040503050406030204" pitchFamily="18" charset="0"/>
                            </a:rPr>
                          </m:ctrlPr>
                        </m:sSupPr>
                        <m:e>
                          <m:r>
                            <a:rPr lang="de-DE" sz="1400" b="0" i="1" smtClean="0">
                              <a:latin typeface="Cambria Math" panose="02040503050406030204" pitchFamily="18" charset="0"/>
                            </a:rPr>
                            <m:t>𝑡</m:t>
                          </m:r>
                        </m:e>
                        <m:sup>
                          <m:r>
                            <a:rPr lang="de-DE" sz="1400" b="0" i="1" smtClean="0">
                              <a:latin typeface="Cambria Math" panose="02040503050406030204" pitchFamily="18" charset="0"/>
                            </a:rPr>
                            <m:t>2</m:t>
                          </m:r>
                        </m:sup>
                      </m:sSup>
                      <m:r>
                        <a:rPr lang="de-DE" sz="1400" b="0" i="1" smtClean="0">
                          <a:latin typeface="Cambria Math" panose="02040503050406030204" pitchFamily="18" charset="0"/>
                        </a:rPr>
                        <m:t>+</m:t>
                      </m:r>
                      <m:r>
                        <a:rPr lang="de-DE" sz="1400" b="1" i="1" smtClean="0">
                          <a:latin typeface="Cambria Math" panose="02040503050406030204" pitchFamily="18" charset="0"/>
                        </a:rPr>
                        <m:t>𝜺</m:t>
                      </m:r>
                      <m:r>
                        <a:rPr lang="de-DE" sz="1400" b="1" i="1" smtClean="0">
                          <a:latin typeface="Cambria Math" panose="02040503050406030204" pitchFamily="18" charset="0"/>
                        </a:rPr>
                        <m:t>(</m:t>
                      </m:r>
                      <m:r>
                        <a:rPr lang="de-DE" sz="1400" b="1" i="1" smtClean="0">
                          <a:latin typeface="Cambria Math" panose="02040503050406030204" pitchFamily="18" charset="0"/>
                        </a:rPr>
                        <m:t>𝒕</m:t>
                      </m:r>
                      <m:r>
                        <a:rPr lang="de-DE" sz="1400" b="1" i="1" smtClean="0">
                          <a:latin typeface="Cambria Math" panose="02040503050406030204" pitchFamily="18" charset="0"/>
                        </a:rPr>
                        <m:t>)</m:t>
                      </m:r>
                    </m:oMath>
                  </m:oMathPara>
                </a14:m>
                <a:endParaRPr lang="de-DE" sz="1400" b="1" dirty="0"/>
              </a:p>
            </p:txBody>
          </p:sp>
        </mc:Choice>
        <mc:Fallback xmlns="">
          <p:sp>
            <p:nvSpPr>
              <p:cNvPr id="11" name="Textfeld 10">
                <a:extLst>
                  <a:ext uri="{FF2B5EF4-FFF2-40B4-BE49-F238E27FC236}">
                    <a16:creationId xmlns:a16="http://schemas.microsoft.com/office/drawing/2014/main" id="{0854DB5B-556F-4DC2-AD8C-F1584459651C}"/>
                  </a:ext>
                </a:extLst>
              </p:cNvPr>
              <p:cNvSpPr txBox="1">
                <a:spLocks noRot="1" noChangeAspect="1" noMove="1" noResize="1" noEditPoints="1" noAdjustHandles="1" noChangeArrowheads="1" noChangeShapeType="1" noTextEdit="1"/>
              </p:cNvSpPr>
              <p:nvPr/>
            </p:nvSpPr>
            <p:spPr>
              <a:xfrm>
                <a:off x="5067226" y="3460574"/>
                <a:ext cx="2276777" cy="403316"/>
              </a:xfrm>
              <a:prstGeom prst="rect">
                <a:avLst/>
              </a:prstGeom>
              <a:blipFill>
                <a:blip r:embed="rId8"/>
                <a:stretch>
                  <a:fillRect l="-535" t="-1515" r="-2406" b="-13636"/>
                </a:stretch>
              </a:blipFill>
            </p:spPr>
            <p:txBody>
              <a:bodyPr/>
              <a:lstStyle/>
              <a:p>
                <a:r>
                  <a:rPr lang="de-DE">
                    <a:noFill/>
                  </a:rPr>
                  <a:t> </a:t>
                </a:r>
              </a:p>
            </p:txBody>
          </p:sp>
        </mc:Fallback>
      </mc:AlternateContent>
      <p:pic>
        <p:nvPicPr>
          <p:cNvPr id="13" name="Grafik 12" descr="Ein Bild, das Text, Strichzeichnung enthält.&#10;&#10;Automatisch generierte Beschreibung">
            <a:extLst>
              <a:ext uri="{FF2B5EF4-FFF2-40B4-BE49-F238E27FC236}">
                <a16:creationId xmlns:a16="http://schemas.microsoft.com/office/drawing/2014/main" id="{A0691245-4CBF-414C-9A5F-A2B9E873700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547988" y="4880262"/>
            <a:ext cx="2316468" cy="1233261"/>
          </a:xfrm>
          <a:prstGeom prst="rect">
            <a:avLst/>
          </a:prstGeom>
        </p:spPr>
      </p:pic>
      <p:sp>
        <p:nvSpPr>
          <p:cNvPr id="14" name="Textfeld 13">
            <a:extLst>
              <a:ext uri="{FF2B5EF4-FFF2-40B4-BE49-F238E27FC236}">
                <a16:creationId xmlns:a16="http://schemas.microsoft.com/office/drawing/2014/main" id="{36EA32B2-338D-41D2-819A-35D579B3E7B1}"/>
              </a:ext>
            </a:extLst>
          </p:cNvPr>
          <p:cNvSpPr txBox="1"/>
          <p:nvPr/>
        </p:nvSpPr>
        <p:spPr>
          <a:xfrm>
            <a:off x="1275892" y="2911049"/>
            <a:ext cx="1669409" cy="1692771"/>
          </a:xfrm>
          <a:prstGeom prst="rect">
            <a:avLst/>
          </a:prstGeom>
          <a:noFill/>
        </p:spPr>
        <p:txBody>
          <a:bodyPr wrap="square" rtlCol="0">
            <a:spAutoFit/>
          </a:bodyPr>
          <a:lstStyle/>
          <a:p>
            <a:pPr algn="just"/>
            <a:r>
              <a:rPr lang="de-DE" sz="800" b="0" i="1" dirty="0">
                <a:solidFill>
                  <a:srgbClr val="414152"/>
                </a:solidFill>
                <a:effectLst/>
                <a:latin typeface="Museo300"/>
              </a:rPr>
              <a:t>„Häufig wiederholten wir den einzelnen Versuch zur genaueren Ermittlung der Zeit und fanden gar keine Unterschiede, auch </a:t>
            </a:r>
            <a:r>
              <a:rPr lang="de-DE" sz="800" b="1" i="1" dirty="0">
                <a:solidFill>
                  <a:srgbClr val="414152"/>
                </a:solidFill>
                <a:effectLst/>
                <a:latin typeface="Museo300"/>
              </a:rPr>
              <a:t>nicht einmal von einem Zehntel eines Pulsschlages</a:t>
            </a:r>
            <a:r>
              <a:rPr lang="de-DE" sz="800" b="0" i="1" dirty="0">
                <a:solidFill>
                  <a:srgbClr val="414152"/>
                </a:solidFill>
                <a:effectLst/>
                <a:latin typeface="Museo300"/>
              </a:rPr>
              <a:t>. Darauf ließen wir die Kugel nur durch ein Viertel der Strecke laufen und fanden stets genau die halbe Fallzeit gegen früher. ... bei wohl hundertfacher Wiederholung fanden wir stets, dass die Strecken sich verhielten wie die Quadrate der Zeiten“</a:t>
            </a:r>
            <a:endParaRPr lang="de-DE" sz="800" dirty="0"/>
          </a:p>
        </p:txBody>
      </p:sp>
      <p:grpSp>
        <p:nvGrpSpPr>
          <p:cNvPr id="20" name="Gruppieren 19">
            <a:extLst>
              <a:ext uri="{FF2B5EF4-FFF2-40B4-BE49-F238E27FC236}">
                <a16:creationId xmlns:a16="http://schemas.microsoft.com/office/drawing/2014/main" id="{2ED429ED-7B62-4676-8034-95AEA693B779}"/>
              </a:ext>
            </a:extLst>
          </p:cNvPr>
          <p:cNvGrpSpPr/>
          <p:nvPr/>
        </p:nvGrpSpPr>
        <p:grpSpPr>
          <a:xfrm>
            <a:off x="645952" y="546738"/>
            <a:ext cx="1583295" cy="1918580"/>
            <a:chOff x="-107398" y="284269"/>
            <a:chExt cx="1583295" cy="1918580"/>
          </a:xfrm>
        </p:grpSpPr>
        <p:pic>
          <p:nvPicPr>
            <p:cNvPr id="16" name="Grafik 15" descr="Ein Bild, das Text, Person enthält.&#10;&#10;Automatisch generierte Beschreibung">
              <a:extLst>
                <a:ext uri="{FF2B5EF4-FFF2-40B4-BE49-F238E27FC236}">
                  <a16:creationId xmlns:a16="http://schemas.microsoft.com/office/drawing/2014/main" id="{C46D5833-683D-4F98-8B53-46558559B4C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7398" y="284269"/>
              <a:ext cx="1583295" cy="1918580"/>
            </a:xfrm>
            <a:prstGeom prst="ellipse">
              <a:avLst/>
            </a:prstGeom>
            <a:ln>
              <a:noFill/>
            </a:ln>
            <a:effectLst>
              <a:softEdge rad="112500"/>
            </a:effectLst>
          </p:spPr>
        </p:pic>
        <p:sp>
          <p:nvSpPr>
            <p:cNvPr id="17" name="Textfeld 16">
              <a:extLst>
                <a:ext uri="{FF2B5EF4-FFF2-40B4-BE49-F238E27FC236}">
                  <a16:creationId xmlns:a16="http://schemas.microsoft.com/office/drawing/2014/main" id="{8D6B1FD8-A48A-4904-B4A9-C39BA989D5E3}"/>
                </a:ext>
              </a:extLst>
            </p:cNvPr>
            <p:cNvSpPr txBox="1"/>
            <p:nvPr/>
          </p:nvSpPr>
          <p:spPr>
            <a:xfrm>
              <a:off x="217784" y="1533764"/>
              <a:ext cx="906018" cy="400110"/>
            </a:xfrm>
            <a:prstGeom prst="rect">
              <a:avLst/>
            </a:prstGeom>
            <a:noFill/>
          </p:spPr>
          <p:txBody>
            <a:bodyPr wrap="none" rtlCol="0">
              <a:spAutoFit/>
            </a:bodyPr>
            <a:lstStyle/>
            <a:p>
              <a:pPr algn="ctr"/>
              <a:r>
                <a:rPr lang="de-DE" sz="1000" dirty="0">
                  <a:solidFill>
                    <a:schemeClr val="bg1"/>
                  </a:solidFill>
                  <a:latin typeface="CMU Sans Serif" panose="02000603000000000000" pitchFamily="2" charset="0"/>
                  <a:ea typeface="CMU Sans Serif" panose="02000603000000000000" pitchFamily="2" charset="0"/>
                  <a:cs typeface="CMU Sans Serif" panose="02000603000000000000" pitchFamily="2" charset="0"/>
                </a:rPr>
                <a:t>Isaac Newton</a:t>
              </a:r>
            </a:p>
            <a:p>
              <a:pPr algn="ctr"/>
              <a:r>
                <a:rPr lang="de-DE" sz="1000" dirty="0">
                  <a:solidFill>
                    <a:schemeClr val="bg1"/>
                  </a:solidFill>
                  <a:latin typeface="CMU Sans Serif" panose="02000603000000000000" pitchFamily="2" charset="0"/>
                  <a:ea typeface="CMU Sans Serif" panose="02000603000000000000" pitchFamily="2" charset="0"/>
                  <a:cs typeface="CMU Sans Serif" panose="02000603000000000000" pitchFamily="2" charset="0"/>
                </a:rPr>
                <a:t> 1689</a:t>
              </a:r>
            </a:p>
          </p:txBody>
        </p:sp>
      </p:grpSp>
      <p:pic>
        <p:nvPicPr>
          <p:cNvPr id="19" name="Grafik 18" descr="Ein Bild, das Text, Person, Wand, Mann enthält.&#10;&#10;Automatisch generierte Beschreibung">
            <a:extLst>
              <a:ext uri="{FF2B5EF4-FFF2-40B4-BE49-F238E27FC236}">
                <a16:creationId xmlns:a16="http://schemas.microsoft.com/office/drawing/2014/main" id="{C6F2FE4B-7873-40D0-8C77-AF980FED224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743885" y="4529737"/>
            <a:ext cx="1512859" cy="1918580"/>
          </a:xfrm>
          <a:prstGeom prst="ellipse">
            <a:avLst/>
          </a:prstGeom>
          <a:ln>
            <a:noFill/>
          </a:ln>
          <a:effectLst>
            <a:softEdge rad="112500"/>
          </a:effectLst>
        </p:spPr>
      </p:pic>
      <p:sp>
        <p:nvSpPr>
          <p:cNvPr id="21" name="Textfeld 20">
            <a:extLst>
              <a:ext uri="{FF2B5EF4-FFF2-40B4-BE49-F238E27FC236}">
                <a16:creationId xmlns:a16="http://schemas.microsoft.com/office/drawing/2014/main" id="{44555EAE-1ADF-4FEB-AEF6-F02B24796274}"/>
              </a:ext>
            </a:extLst>
          </p:cNvPr>
          <p:cNvSpPr txBox="1"/>
          <p:nvPr/>
        </p:nvSpPr>
        <p:spPr>
          <a:xfrm>
            <a:off x="7066679" y="5826049"/>
            <a:ext cx="912430" cy="400110"/>
          </a:xfrm>
          <a:prstGeom prst="rect">
            <a:avLst/>
          </a:prstGeom>
          <a:noFill/>
        </p:spPr>
        <p:txBody>
          <a:bodyPr wrap="none" rtlCol="0">
            <a:spAutoFit/>
          </a:bodyPr>
          <a:lstStyle/>
          <a:p>
            <a:pPr algn="ctr"/>
            <a:r>
              <a:rPr lang="de-DE" sz="1000" dirty="0">
                <a:solidFill>
                  <a:schemeClr val="bg1"/>
                </a:solidFill>
                <a:latin typeface="CMU Sans Serif" panose="02000603000000000000" pitchFamily="2" charset="0"/>
                <a:ea typeface="CMU Sans Serif" panose="02000603000000000000" pitchFamily="2" charset="0"/>
                <a:cs typeface="CMU Sans Serif" panose="02000603000000000000" pitchFamily="2" charset="0"/>
              </a:rPr>
              <a:t>Galileo Galilei</a:t>
            </a:r>
          </a:p>
          <a:p>
            <a:pPr algn="ctr"/>
            <a:r>
              <a:rPr lang="de-DE" sz="1000" dirty="0">
                <a:solidFill>
                  <a:schemeClr val="bg1"/>
                </a:solidFill>
                <a:latin typeface="CMU Sans Serif" panose="02000603000000000000" pitchFamily="2" charset="0"/>
                <a:ea typeface="CMU Sans Serif" panose="02000603000000000000" pitchFamily="2" charset="0"/>
                <a:cs typeface="CMU Sans Serif" panose="02000603000000000000" pitchFamily="2" charset="0"/>
              </a:rPr>
              <a:t> 1636</a:t>
            </a:r>
          </a:p>
        </p:txBody>
      </p:sp>
      <mc:AlternateContent xmlns:mc="http://schemas.openxmlformats.org/markup-compatibility/2006" xmlns:a14="http://schemas.microsoft.com/office/drawing/2010/main">
        <mc:Choice Requires="a14">
          <p:sp>
            <p:nvSpPr>
              <p:cNvPr id="18" name="Textfeld 17">
                <a:extLst>
                  <a:ext uri="{FF2B5EF4-FFF2-40B4-BE49-F238E27FC236}">
                    <a16:creationId xmlns:a16="http://schemas.microsoft.com/office/drawing/2014/main" id="{AAC87AAC-296F-40DA-8DAC-0E794ECD3C6C}"/>
                  </a:ext>
                </a:extLst>
              </p:cNvPr>
              <p:cNvSpPr txBox="1"/>
              <p:nvPr/>
            </p:nvSpPr>
            <p:spPr>
              <a:xfrm>
                <a:off x="5465156" y="3876508"/>
                <a:ext cx="1480919" cy="312586"/>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de-DE" sz="1400" b="1" i="1" smtClean="0">
                          <a:latin typeface="Cambria Math" panose="02040503050406030204" pitchFamily="18" charset="0"/>
                        </a:rPr>
                        <m:t>𝜺</m:t>
                      </m:r>
                      <m:d>
                        <m:dPr>
                          <m:ctrlPr>
                            <a:rPr lang="de-DE" sz="1400" b="1" i="1" smtClean="0">
                              <a:latin typeface="Cambria Math" panose="02040503050406030204" pitchFamily="18" charset="0"/>
                            </a:rPr>
                          </m:ctrlPr>
                        </m:dPr>
                        <m:e>
                          <m:r>
                            <a:rPr lang="de-DE" sz="1400" b="1" i="1" smtClean="0">
                              <a:latin typeface="Cambria Math" panose="02040503050406030204" pitchFamily="18" charset="0"/>
                            </a:rPr>
                            <m:t>𝒕</m:t>
                          </m:r>
                        </m:e>
                      </m:d>
                      <m:r>
                        <a:rPr lang="de-DE" sz="1400" b="1" i="1" smtClean="0">
                          <a:latin typeface="Cambria Math" panose="02040503050406030204" pitchFamily="18" charset="0"/>
                        </a:rPr>
                        <m:t>∼</m:t>
                      </m:r>
                      <m:r>
                        <a:rPr lang="de-DE" sz="1400" b="1" i="1" smtClean="0">
                          <a:latin typeface="Cambria Math" panose="02040503050406030204" pitchFamily="18" charset="0"/>
                        </a:rPr>
                        <m:t>𝑵</m:t>
                      </m:r>
                      <m:r>
                        <a:rPr lang="de-DE" sz="1400" b="1" i="1" smtClean="0">
                          <a:latin typeface="Cambria Math" panose="02040503050406030204" pitchFamily="18" charset="0"/>
                        </a:rPr>
                        <m:t>(</m:t>
                      </m:r>
                      <m:r>
                        <a:rPr lang="de-DE" sz="1400" b="1" i="1" smtClean="0">
                          <a:latin typeface="Cambria Math" panose="02040503050406030204" pitchFamily="18" charset="0"/>
                        </a:rPr>
                        <m:t>𝟎</m:t>
                      </m:r>
                      <m:r>
                        <a:rPr lang="de-DE" sz="1400" b="1" i="1" smtClean="0">
                          <a:latin typeface="Cambria Math" panose="02040503050406030204" pitchFamily="18" charset="0"/>
                        </a:rPr>
                        <m:t>,</m:t>
                      </m:r>
                      <m:sSup>
                        <m:sSupPr>
                          <m:ctrlPr>
                            <a:rPr lang="de-DE" sz="1400" b="1" i="1" smtClean="0">
                              <a:latin typeface="Cambria Math" panose="02040503050406030204" pitchFamily="18" charset="0"/>
                            </a:rPr>
                          </m:ctrlPr>
                        </m:sSupPr>
                        <m:e>
                          <m:r>
                            <a:rPr lang="de-DE" sz="1400" b="1" i="1" smtClean="0">
                              <a:latin typeface="Cambria Math" panose="02040503050406030204" pitchFamily="18" charset="0"/>
                            </a:rPr>
                            <m:t>𝝈</m:t>
                          </m:r>
                        </m:e>
                        <m:sup>
                          <m:r>
                            <a:rPr lang="de-DE" sz="1400" b="1" i="1" smtClean="0">
                              <a:latin typeface="Cambria Math" panose="02040503050406030204" pitchFamily="18" charset="0"/>
                            </a:rPr>
                            <m:t>𝟐</m:t>
                          </m:r>
                        </m:sup>
                      </m:sSup>
                      <m:r>
                        <a:rPr lang="de-DE" sz="1400" b="1" i="1" smtClean="0">
                          <a:latin typeface="Cambria Math" panose="02040503050406030204" pitchFamily="18" charset="0"/>
                        </a:rPr>
                        <m:t>)</m:t>
                      </m:r>
                    </m:oMath>
                  </m:oMathPara>
                </a14:m>
                <a:endParaRPr lang="de-DE" sz="1400" b="1" dirty="0"/>
              </a:p>
            </p:txBody>
          </p:sp>
        </mc:Choice>
        <mc:Fallback xmlns="">
          <p:sp>
            <p:nvSpPr>
              <p:cNvPr id="18" name="Textfeld 17">
                <a:extLst>
                  <a:ext uri="{FF2B5EF4-FFF2-40B4-BE49-F238E27FC236}">
                    <a16:creationId xmlns:a16="http://schemas.microsoft.com/office/drawing/2014/main" id="{AAC87AAC-296F-40DA-8DAC-0E794ECD3C6C}"/>
                  </a:ext>
                </a:extLst>
              </p:cNvPr>
              <p:cNvSpPr txBox="1">
                <a:spLocks noRot="1" noChangeAspect="1" noMove="1" noResize="1" noEditPoints="1" noAdjustHandles="1" noChangeArrowheads="1" noChangeShapeType="1" noTextEdit="1"/>
              </p:cNvSpPr>
              <p:nvPr/>
            </p:nvSpPr>
            <p:spPr>
              <a:xfrm>
                <a:off x="5465156" y="3876508"/>
                <a:ext cx="1480919" cy="312586"/>
              </a:xfrm>
              <a:prstGeom prst="rect">
                <a:avLst/>
              </a:prstGeom>
              <a:blipFill>
                <a:blip r:embed="rId12"/>
                <a:stretch>
                  <a:fillRect b="-7843"/>
                </a:stretch>
              </a:blipFill>
            </p:spPr>
            <p:txBody>
              <a:bodyPr/>
              <a:lstStyle/>
              <a:p>
                <a:r>
                  <a:rPr lang="de-DE">
                    <a:noFill/>
                  </a:rPr>
                  <a:t> </a:t>
                </a:r>
              </a:p>
            </p:txBody>
          </p:sp>
        </mc:Fallback>
      </mc:AlternateContent>
      <p:sp>
        <p:nvSpPr>
          <p:cNvPr id="23" name="Textfeld 22">
            <a:extLst>
              <a:ext uri="{FF2B5EF4-FFF2-40B4-BE49-F238E27FC236}">
                <a16:creationId xmlns:a16="http://schemas.microsoft.com/office/drawing/2014/main" id="{605A3146-0C03-47EB-804C-15693D710653}"/>
              </a:ext>
            </a:extLst>
          </p:cNvPr>
          <p:cNvSpPr txBox="1"/>
          <p:nvPr/>
        </p:nvSpPr>
        <p:spPr>
          <a:xfrm>
            <a:off x="2360266" y="1196911"/>
            <a:ext cx="4188647" cy="400110"/>
          </a:xfrm>
          <a:prstGeom prst="rect">
            <a:avLst/>
          </a:prstGeom>
          <a:noFill/>
        </p:spPr>
        <p:txBody>
          <a:bodyPr wrap="none" lIns="0" tIns="0" rIns="0" bIns="0" rtlCol="0">
            <a:spAutoFit/>
          </a:bodyPr>
          <a:lstStyle/>
          <a:p>
            <a:r>
              <a:rPr lang="de-DE" sz="2600" dirty="0">
                <a:latin typeface="CMU Bright" panose="02000603000000000000" pitchFamily="2" charset="0"/>
                <a:ea typeface="CMU Bright" panose="02000603000000000000" pitchFamily="2" charset="0"/>
                <a:cs typeface="CMU Bright" panose="02000603000000000000" pitchFamily="2" charset="0"/>
              </a:rPr>
              <a:t>Probabilistische Datenanalyse</a:t>
            </a:r>
          </a:p>
        </p:txBody>
      </p:sp>
      <p:pic>
        <p:nvPicPr>
          <p:cNvPr id="7" name="Grafik 6">
            <a:extLst>
              <a:ext uri="{FF2B5EF4-FFF2-40B4-BE49-F238E27FC236}">
                <a16:creationId xmlns:a16="http://schemas.microsoft.com/office/drawing/2014/main" id="{172FC850-2897-4BE4-9934-4B456AA36D3D}"/>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939856" y="3114470"/>
            <a:ext cx="1305753" cy="1305753"/>
          </a:xfrm>
          <a:prstGeom prst="rect">
            <a:avLst/>
          </a:prstGeom>
        </p:spPr>
      </p:pic>
      <p:grpSp>
        <p:nvGrpSpPr>
          <p:cNvPr id="10" name="Gruppieren 9">
            <a:extLst>
              <a:ext uri="{FF2B5EF4-FFF2-40B4-BE49-F238E27FC236}">
                <a16:creationId xmlns:a16="http://schemas.microsoft.com/office/drawing/2014/main" id="{6731ACF0-2A28-432E-844D-7023BC573B6B}"/>
              </a:ext>
            </a:extLst>
          </p:cNvPr>
          <p:cNvGrpSpPr/>
          <p:nvPr/>
        </p:nvGrpSpPr>
        <p:grpSpPr>
          <a:xfrm>
            <a:off x="6738685" y="443109"/>
            <a:ext cx="1502681" cy="1914875"/>
            <a:chOff x="6715954" y="441184"/>
            <a:chExt cx="1502681" cy="1914875"/>
          </a:xfrm>
        </p:grpSpPr>
        <p:pic>
          <p:nvPicPr>
            <p:cNvPr id="9" name="Grafik 8" descr="Ein Bild, das Text, Person, Kleidung, alt enthält.&#10;&#10;Automatisch generierte Beschreibung">
              <a:extLst>
                <a:ext uri="{FF2B5EF4-FFF2-40B4-BE49-F238E27FC236}">
                  <a16:creationId xmlns:a16="http://schemas.microsoft.com/office/drawing/2014/main" id="{F59BB3FF-5B58-4EA7-B57C-84D4ACE228F7}"/>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715954" y="441184"/>
              <a:ext cx="1502681" cy="1914875"/>
            </a:xfrm>
            <a:prstGeom prst="ellipse">
              <a:avLst/>
            </a:prstGeom>
            <a:ln>
              <a:noFill/>
            </a:ln>
            <a:effectLst>
              <a:softEdge rad="112500"/>
            </a:effectLst>
          </p:spPr>
        </p:pic>
        <p:sp>
          <p:nvSpPr>
            <p:cNvPr id="24" name="Textfeld 23">
              <a:extLst>
                <a:ext uri="{FF2B5EF4-FFF2-40B4-BE49-F238E27FC236}">
                  <a16:creationId xmlns:a16="http://schemas.microsoft.com/office/drawing/2014/main" id="{816C7917-53CC-4D99-B6AB-0C4EF193168E}"/>
                </a:ext>
              </a:extLst>
            </p:cNvPr>
            <p:cNvSpPr txBox="1"/>
            <p:nvPr/>
          </p:nvSpPr>
          <p:spPr>
            <a:xfrm>
              <a:off x="7050071" y="1721134"/>
              <a:ext cx="833883" cy="400110"/>
            </a:xfrm>
            <a:prstGeom prst="rect">
              <a:avLst/>
            </a:prstGeom>
            <a:noFill/>
          </p:spPr>
          <p:txBody>
            <a:bodyPr wrap="none" rtlCol="0">
              <a:spAutoFit/>
            </a:bodyPr>
            <a:lstStyle/>
            <a:p>
              <a:pPr algn="ctr"/>
              <a:r>
                <a:rPr lang="de-DE" sz="1000" dirty="0">
                  <a:solidFill>
                    <a:schemeClr val="bg1"/>
                  </a:solidFill>
                  <a:latin typeface="CMU Sans Serif" panose="02000603000000000000" pitchFamily="2" charset="0"/>
                  <a:ea typeface="CMU Sans Serif" panose="02000603000000000000" pitchFamily="2" charset="0"/>
                  <a:cs typeface="CMU Sans Serif" panose="02000603000000000000" pitchFamily="2" charset="0"/>
                </a:rPr>
                <a:t>Carl F Gauß</a:t>
              </a:r>
            </a:p>
            <a:p>
              <a:pPr algn="ctr"/>
              <a:r>
                <a:rPr lang="de-DE" sz="1000" dirty="0">
                  <a:solidFill>
                    <a:schemeClr val="bg1"/>
                  </a:solidFill>
                  <a:latin typeface="CMU Sans Serif" panose="02000603000000000000" pitchFamily="2" charset="0"/>
                  <a:ea typeface="CMU Sans Serif" panose="02000603000000000000" pitchFamily="2" charset="0"/>
                  <a:cs typeface="CMU Sans Serif" panose="02000603000000000000" pitchFamily="2" charset="0"/>
                </a:rPr>
                <a:t> 1840</a:t>
              </a:r>
            </a:p>
          </p:txBody>
        </p:sp>
      </p:grpSp>
      <p:pic>
        <p:nvPicPr>
          <p:cNvPr id="15" name="Grafik 14" descr="Ein Bild, das Mann, Person, Anzug, tragen enthält.&#10;&#10;Automatisch generierte Beschreibung">
            <a:extLst>
              <a:ext uri="{FF2B5EF4-FFF2-40B4-BE49-F238E27FC236}">
                <a16:creationId xmlns:a16="http://schemas.microsoft.com/office/drawing/2014/main" id="{3881AEDA-22E4-42DF-BCD4-E7D3FA2AA9F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92133" y="4680586"/>
            <a:ext cx="1583295" cy="2017711"/>
          </a:xfrm>
          <a:prstGeom prst="ellipse">
            <a:avLst/>
          </a:prstGeom>
          <a:ln>
            <a:noFill/>
          </a:ln>
          <a:effectLst>
            <a:softEdge rad="112500"/>
          </a:effectLst>
        </p:spPr>
      </p:pic>
      <p:sp>
        <p:nvSpPr>
          <p:cNvPr id="25" name="Textfeld 24">
            <a:extLst>
              <a:ext uri="{FF2B5EF4-FFF2-40B4-BE49-F238E27FC236}">
                <a16:creationId xmlns:a16="http://schemas.microsoft.com/office/drawing/2014/main" id="{C001FAB3-C64F-4222-AC5C-FF07EA20D2A9}"/>
              </a:ext>
            </a:extLst>
          </p:cNvPr>
          <p:cNvSpPr txBox="1"/>
          <p:nvPr/>
        </p:nvSpPr>
        <p:spPr>
          <a:xfrm>
            <a:off x="860242" y="6026104"/>
            <a:ext cx="1047082" cy="400110"/>
          </a:xfrm>
          <a:prstGeom prst="rect">
            <a:avLst/>
          </a:prstGeom>
          <a:noFill/>
        </p:spPr>
        <p:txBody>
          <a:bodyPr wrap="none" rtlCol="0">
            <a:spAutoFit/>
          </a:bodyPr>
          <a:lstStyle/>
          <a:p>
            <a:pPr algn="ctr"/>
            <a:r>
              <a:rPr lang="de-DE" sz="1000" dirty="0">
                <a:solidFill>
                  <a:schemeClr val="bg1"/>
                </a:solidFill>
                <a:latin typeface="CMU Sans Serif" panose="02000603000000000000" pitchFamily="2" charset="0"/>
                <a:ea typeface="CMU Sans Serif" panose="02000603000000000000" pitchFamily="2" charset="0"/>
                <a:cs typeface="CMU Sans Serif" panose="02000603000000000000" pitchFamily="2" charset="0"/>
              </a:rPr>
              <a:t>Ronald A Fisher</a:t>
            </a:r>
          </a:p>
          <a:p>
            <a:pPr algn="ctr"/>
            <a:r>
              <a:rPr lang="de-DE" sz="1000" dirty="0">
                <a:solidFill>
                  <a:schemeClr val="bg1"/>
                </a:solidFill>
                <a:latin typeface="CMU Sans Serif" panose="02000603000000000000" pitchFamily="2" charset="0"/>
                <a:ea typeface="CMU Sans Serif" panose="02000603000000000000" pitchFamily="2" charset="0"/>
                <a:cs typeface="CMU Sans Serif" panose="02000603000000000000" pitchFamily="2" charset="0"/>
              </a:rPr>
              <a:t> 1913</a:t>
            </a:r>
          </a:p>
        </p:txBody>
      </p:sp>
      <mc:AlternateContent xmlns:mc="http://schemas.openxmlformats.org/markup-compatibility/2006" xmlns:a14="http://schemas.microsoft.com/office/drawing/2010/main">
        <mc:Choice Requires="a14">
          <p:sp>
            <p:nvSpPr>
              <p:cNvPr id="26" name="Textfeld 25">
                <a:extLst>
                  <a:ext uri="{FF2B5EF4-FFF2-40B4-BE49-F238E27FC236}">
                    <a16:creationId xmlns:a16="http://schemas.microsoft.com/office/drawing/2014/main" id="{DDC7FD2F-7E5D-4317-BE98-D37B3FBD320D}"/>
                  </a:ext>
                </a:extLst>
              </p:cNvPr>
              <p:cNvSpPr txBox="1"/>
              <p:nvPr/>
            </p:nvSpPr>
            <p:spPr>
              <a:xfrm>
                <a:off x="3676292" y="1988130"/>
                <a:ext cx="2059859" cy="51854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de-DE" i="1" smtClean="0">
                              <a:latin typeface="Cambria Math" panose="02040503050406030204" pitchFamily="18" charset="0"/>
                            </a:rPr>
                          </m:ctrlPr>
                        </m:accPr>
                        <m:e>
                          <m:r>
                            <a:rPr lang="de-DE" b="0" i="1" smtClean="0">
                              <a:latin typeface="Cambria Math" panose="02040503050406030204" pitchFamily="18" charset="0"/>
                            </a:rPr>
                            <m:t>𝑥</m:t>
                          </m:r>
                        </m:e>
                      </m:acc>
                      <m:d>
                        <m:dPr>
                          <m:ctrlPr>
                            <a:rPr lang="de-DE" b="0" i="1" smtClean="0">
                              <a:latin typeface="Cambria Math" panose="02040503050406030204" pitchFamily="18" charset="0"/>
                            </a:rPr>
                          </m:ctrlPr>
                        </m:dPr>
                        <m:e>
                          <m:r>
                            <a:rPr lang="de-DE" b="0" i="1" smtClean="0">
                              <a:latin typeface="Cambria Math" panose="02040503050406030204" pitchFamily="18" charset="0"/>
                            </a:rPr>
                            <m:t>𝑡</m:t>
                          </m:r>
                        </m:e>
                      </m:d>
                      <m:r>
                        <a:rPr lang="de-DE" b="0" i="1" smtClean="0">
                          <a:latin typeface="Cambria Math" panose="02040503050406030204" pitchFamily="18" charset="0"/>
                        </a:rPr>
                        <m:t>=</m:t>
                      </m:r>
                      <m:f>
                        <m:fPr>
                          <m:ctrlPr>
                            <a:rPr lang="de-DE" b="0" i="1" smtClean="0">
                              <a:latin typeface="Cambria Math" panose="02040503050406030204" pitchFamily="18" charset="0"/>
                            </a:rPr>
                          </m:ctrlPr>
                        </m:fPr>
                        <m:num>
                          <m:r>
                            <a:rPr lang="de-DE" b="0" i="1" smtClean="0">
                              <a:latin typeface="Cambria Math" panose="02040503050406030204" pitchFamily="18" charset="0"/>
                            </a:rPr>
                            <m:t>𝐹</m:t>
                          </m:r>
                        </m:num>
                        <m:den>
                          <m:r>
                            <a:rPr lang="de-DE" b="0" i="1" smtClean="0">
                              <a:latin typeface="Cambria Math" panose="02040503050406030204" pitchFamily="18" charset="0"/>
                            </a:rPr>
                            <m:t>𝑚</m:t>
                          </m:r>
                        </m:den>
                      </m:f>
                      <m:r>
                        <a:rPr lang="de-DE" b="0" i="1" smtClean="0">
                          <a:latin typeface="Cambria Math" panose="02040503050406030204" pitchFamily="18" charset="0"/>
                        </a:rPr>
                        <m:t>, </m:t>
                      </m:r>
                      <m:r>
                        <a:rPr lang="de-DE" b="0" i="1" smtClean="0">
                          <a:latin typeface="Cambria Math" panose="02040503050406030204" pitchFamily="18" charset="0"/>
                        </a:rPr>
                        <m:t>𝐹</m:t>
                      </m:r>
                      <m:r>
                        <a:rPr lang="de-DE" b="0" i="1" smtClean="0">
                          <a:latin typeface="Cambria Math" panose="02040503050406030204" pitchFamily="18" charset="0"/>
                        </a:rPr>
                        <m:t>=−</m:t>
                      </m:r>
                      <m:r>
                        <a:rPr lang="de-DE" b="0" i="1" smtClean="0">
                          <a:latin typeface="Cambria Math" panose="02040503050406030204" pitchFamily="18" charset="0"/>
                        </a:rPr>
                        <m:t>𝑚𝑔</m:t>
                      </m:r>
                    </m:oMath>
                  </m:oMathPara>
                </a14:m>
                <a:endParaRPr lang="de-DE" dirty="0"/>
              </a:p>
            </p:txBody>
          </p:sp>
        </mc:Choice>
        <mc:Fallback xmlns="">
          <p:sp>
            <p:nvSpPr>
              <p:cNvPr id="26" name="Textfeld 25">
                <a:extLst>
                  <a:ext uri="{FF2B5EF4-FFF2-40B4-BE49-F238E27FC236}">
                    <a16:creationId xmlns:a16="http://schemas.microsoft.com/office/drawing/2014/main" id="{DDC7FD2F-7E5D-4317-BE98-D37B3FBD320D}"/>
                  </a:ext>
                </a:extLst>
              </p:cNvPr>
              <p:cNvSpPr txBox="1">
                <a:spLocks noRot="1" noChangeAspect="1" noMove="1" noResize="1" noEditPoints="1" noAdjustHandles="1" noChangeArrowheads="1" noChangeShapeType="1" noTextEdit="1"/>
              </p:cNvSpPr>
              <p:nvPr/>
            </p:nvSpPr>
            <p:spPr>
              <a:xfrm>
                <a:off x="3676292" y="1988130"/>
                <a:ext cx="2059859" cy="518540"/>
              </a:xfrm>
              <a:prstGeom prst="rect">
                <a:avLst/>
              </a:prstGeom>
              <a:blipFill>
                <a:blip r:embed="rId16"/>
                <a:stretch>
                  <a:fillRect/>
                </a:stretch>
              </a:blipFill>
            </p:spPr>
            <p:txBody>
              <a:bodyPr/>
              <a:lstStyle/>
              <a:p>
                <a:r>
                  <a:rPr lang="de-DE">
                    <a:noFill/>
                  </a:rPr>
                  <a:t> </a:t>
                </a:r>
              </a:p>
            </p:txBody>
          </p:sp>
        </mc:Fallback>
      </mc:AlternateContent>
    </p:spTree>
    <p:extLst>
      <p:ext uri="{BB962C8B-B14F-4D97-AF65-F5344CB8AC3E}">
        <p14:creationId xmlns:p14="http://schemas.microsoft.com/office/powerpoint/2010/main" val="300345492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122</Words>
  <Application>Microsoft Office PowerPoint</Application>
  <PresentationFormat>Bildschirmpräsentation (4:3)</PresentationFormat>
  <Paragraphs>13</Paragraphs>
  <Slides>1</Slides>
  <Notes>0</Notes>
  <HiddenSlides>0</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1</vt:i4>
      </vt:variant>
    </vt:vector>
  </HeadingPairs>
  <TitlesOfParts>
    <vt:vector size="9" baseType="lpstr">
      <vt:lpstr>Arial</vt:lpstr>
      <vt:lpstr>Calibri</vt:lpstr>
      <vt:lpstr>Calibri Light</vt:lpstr>
      <vt:lpstr>Cambria Math</vt:lpstr>
      <vt:lpstr>CMU Bright</vt:lpstr>
      <vt:lpstr>CMU Sans Serif</vt:lpstr>
      <vt:lpstr>Museo300</vt:lpstr>
      <vt:lpstr>Office</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Dirk Ostwald</dc:creator>
  <cp:lastModifiedBy>Dirk Ostwald</cp:lastModifiedBy>
  <cp:revision>9</cp:revision>
  <dcterms:created xsi:type="dcterms:W3CDTF">2021-10-03T09:17:04Z</dcterms:created>
  <dcterms:modified xsi:type="dcterms:W3CDTF">2021-10-08T12:31:43Z</dcterms:modified>
</cp:coreProperties>
</file>

<file path=docProps/thumbnail.jpeg>
</file>